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4"/>
  </p:notesMasterIdLst>
  <p:handoutMasterIdLst>
    <p:handoutMasterId r:id="rId35"/>
  </p:handoutMasterIdLst>
  <p:sldIdLst>
    <p:sldId id="256" r:id="rId5"/>
    <p:sldId id="320" r:id="rId6"/>
    <p:sldId id="627" r:id="rId7"/>
    <p:sldId id="629" r:id="rId8"/>
    <p:sldId id="651" r:id="rId9"/>
    <p:sldId id="653" r:id="rId10"/>
    <p:sldId id="276" r:id="rId11"/>
    <p:sldId id="637" r:id="rId12"/>
    <p:sldId id="628" r:id="rId13"/>
    <p:sldId id="662" r:id="rId14"/>
    <p:sldId id="630" r:id="rId15"/>
    <p:sldId id="632" r:id="rId16"/>
    <p:sldId id="633" r:id="rId17"/>
    <p:sldId id="634" r:id="rId18"/>
    <p:sldId id="611" r:id="rId19"/>
    <p:sldId id="624" r:id="rId20"/>
    <p:sldId id="323" r:id="rId21"/>
    <p:sldId id="639" r:id="rId22"/>
    <p:sldId id="655" r:id="rId23"/>
    <p:sldId id="656" r:id="rId24"/>
    <p:sldId id="645" r:id="rId25"/>
    <p:sldId id="657" r:id="rId26"/>
    <p:sldId id="658" r:id="rId27"/>
    <p:sldId id="659" r:id="rId28"/>
    <p:sldId id="661" r:id="rId29"/>
    <p:sldId id="660" r:id="rId30"/>
    <p:sldId id="641" r:id="rId31"/>
    <p:sldId id="636" r:id="rId32"/>
    <p:sldId id="654" r:id="rId33"/>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104" d="100"/>
          <a:sy n="104" d="100"/>
        </p:scale>
        <p:origin x="379" y="91"/>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3/25/2022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3/25/2022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traditional software.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Often, it can be difficult to tell how parts of the code interact, and what everything is supposed to be </a:t>
            </a:r>
            <a:r>
              <a:rPr lang="en-US" sz="1200" kern="1200" dirty="0" err="1">
                <a:solidFill>
                  <a:schemeClr val="tx1"/>
                </a:solidFill>
                <a:effectLst/>
                <a:latin typeface="+mn-lt"/>
                <a:ea typeface="+mn-ea"/>
                <a:cs typeface="+mn-cs"/>
              </a:rPr>
              <a:t>doing.n</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7943588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The first group are those new to software testing who will find advice for getting started.  The second group are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is a lot of theory and associated terminology about testing that can be confusing. For this tutorial we are focusing on “dynamic testing”, which is testing by executing the code itself. Often tests are also separated into “functional” and ”non-functional” types. Functional testing is systematic testing against requirements or specifications, while non-functional testing is related to how the program operates or behaves, such as if it can complete a task in a certain amount of time or if there are any security weaknesses or vulnerabilities. </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54754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08872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ssw-tutorial/hello-numerical-world-tdd"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941676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sz="2400" u="sng" dirty="0">
                <a:solidFill>
                  <a:srgbClr val="000000"/>
                </a:solidFill>
              </a:rPr>
              <a:t>Patricia Grubel</a:t>
            </a:r>
            <a:r>
              <a:rPr lang="en-US" sz="2400" dirty="0">
                <a:solidFill>
                  <a:srgbClr val="000000"/>
                </a:solidFill>
              </a:rPr>
              <a:t> </a:t>
            </a:r>
            <a:r>
              <a:rPr lang="en-US" sz="2000" dirty="0">
                <a:solidFill>
                  <a:srgbClr val="000000"/>
                </a:solidFill>
              </a:rPr>
              <a:t>(she/her)</a:t>
            </a:r>
            <a:br>
              <a:rPr lang="en-US" sz="2000" dirty="0">
                <a:solidFill>
                  <a:srgbClr val="000000"/>
                </a:solidFill>
              </a:rPr>
            </a:br>
            <a:r>
              <a:rPr lang="en-US" sz="2000" dirty="0">
                <a:solidFill>
                  <a:srgbClr val="000000"/>
                </a:solidFill>
              </a:rPr>
              <a:t>Los Alamos National Laboratory</a:t>
            </a:r>
            <a:endParaRPr lang="en-US" sz="1800" dirty="0">
              <a:solidFill>
                <a:srgbClr val="000000"/>
              </a:solidFill>
            </a:endParaRPr>
          </a:p>
          <a:p>
            <a:pPr>
              <a:spcBef>
                <a:spcPts val="2800"/>
              </a:spcBef>
            </a:pPr>
            <a:r>
              <a:rPr lang="en-US" sz="2000" dirty="0"/>
              <a:t>Better Scientific Software tutorial @ Improving Scientific Software 2022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
        <p:nvSpPr>
          <p:cNvPr id="5" name="TextBox 4">
            <a:extLst>
              <a:ext uri="{FF2B5EF4-FFF2-40B4-BE49-F238E27FC236}">
                <a16:creationId xmlns:a16="http://schemas.microsoft.com/office/drawing/2014/main" id="{5CCD9EA0-AFAA-4509-ADFD-A851CBDD4CFA}"/>
              </a:ext>
            </a:extLst>
          </p:cNvPr>
          <p:cNvSpPr txBox="1"/>
          <p:nvPr/>
        </p:nvSpPr>
        <p:spPr>
          <a:xfrm>
            <a:off x="10853486" y="5907131"/>
            <a:ext cx="1335339" cy="276999"/>
          </a:xfrm>
          <a:prstGeom prst="rect">
            <a:avLst/>
          </a:prstGeom>
          <a:noFill/>
        </p:spPr>
        <p:txBody>
          <a:bodyPr wrap="square">
            <a:spAutoFit/>
          </a:bodyPr>
          <a:lstStyle/>
          <a:p>
            <a:r>
              <a:rPr lang="en-US" sz="1200" dirty="0">
                <a:solidFill>
                  <a:srgbClr val="000000"/>
                </a:solidFill>
                <a:effectLst/>
                <a:latin typeface="+mn-lt"/>
                <a:ea typeface="Calibri" panose="020F0502020204030204" pitchFamily="34" charset="0"/>
                <a:cs typeface="Calibri" panose="020F0502020204030204" pitchFamily="34" charset="0"/>
              </a:rPr>
              <a:t>LA-UR-21-25675</a:t>
            </a:r>
            <a:endParaRPr lang="en-US" sz="1200" dirty="0">
              <a:latin typeface="+mn-lt"/>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0051153"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https://github.com/bssw-tutorial/hello-numerical-world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Patricia A. Grubel, Rinku K. Gupta, and David M. Rogers, Better Scientific Software tutorial, in Improving Scientific Software conference, online, 2022. DOI: </a:t>
            </a:r>
            <a:r>
              <a:rPr lang="en-US" sz="1600" b="1" dirty="0">
                <a:hlinkClick r:id="rId4"/>
              </a:rPr>
              <a:t>10.6084/m9.figshare</a:t>
            </a:r>
            <a:r>
              <a:rPr lang="en-US" sz="1600" b="1">
                <a:hlinkClick r:id="rId4"/>
              </a:rPr>
              <a:t>.19416767</a:t>
            </a:r>
            <a:endParaRPr lang="en-US" sz="1600" b="1"/>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Context</a:t>
            </a:r>
          </a:p>
          <a:p>
            <a:r>
              <a:rPr lang="en-US" dirty="0"/>
              <a:t>Challenges</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terminology and starting points for how to get going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Integrating a test framework and writing tests</a:t>
            </a: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rPr>
              <a:t>Different testing strategies and how to approach test driven development</a:t>
            </a: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188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 and terminology</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There are many different testing techniques and associated terminology</a:t>
            </a:r>
          </a:p>
          <a:p>
            <a:pPr lvl="1" indent="-319971">
              <a:lnSpc>
                <a:spcPct val="120000"/>
              </a:lnSpc>
            </a:pPr>
            <a:r>
              <a:rPr lang="en-US" sz="2000" dirty="0">
                <a:latin typeface="Arial" panose="020B0604020202020204" pitchFamily="34" charset="0"/>
              </a:rPr>
              <a:t>We’re focusing on “dynamic testing”, i.e. testing by code execution</a:t>
            </a:r>
          </a:p>
          <a:p>
            <a:pPr marL="344488" indent="-331788">
              <a:lnSpc>
                <a:spcPct val="120000"/>
              </a:lnSpc>
            </a:pPr>
            <a:r>
              <a:rPr lang="en-US" sz="2400" dirty="0">
                <a:latin typeface="Arial" panose="020B0604020202020204" pitchFamily="34" charset="0"/>
              </a:rPr>
              <a:t>Functional testing is testing all the components systematically against requirements or specifications</a:t>
            </a:r>
          </a:p>
          <a:p>
            <a:pPr lvl="1" indent="-319971">
              <a:lnSpc>
                <a:spcPct val="120000"/>
              </a:lnSpc>
            </a:pPr>
            <a:r>
              <a:rPr lang="en-US" sz="2000" dirty="0">
                <a:latin typeface="Arial" panose="020B0604020202020204" pitchFamily="34" charset="0"/>
              </a:rPr>
              <a:t>Common types: unit, integration, system, acceptance, regression, etc.</a:t>
            </a:r>
          </a:p>
          <a:p>
            <a:pPr marL="344488" indent="-331788">
              <a:lnSpc>
                <a:spcPct val="120000"/>
              </a:lnSpc>
            </a:pPr>
            <a:r>
              <a:rPr lang="en-US" sz="2400" dirty="0">
                <a:latin typeface="Arial" panose="020B0604020202020204" pitchFamily="34" charset="0"/>
              </a:rPr>
              <a:t>Non-functional testing tests how the program operates, rather than a specific set of behaviors</a:t>
            </a:r>
          </a:p>
          <a:p>
            <a:pPr lvl="1" indent="-319971">
              <a:lnSpc>
                <a:spcPct val="120000"/>
              </a:lnSpc>
            </a:pPr>
            <a:r>
              <a:rPr lang="en-US" sz="2000" dirty="0">
                <a:latin typeface="Arial" panose="020B0604020202020204" pitchFamily="34" charset="0"/>
              </a:rPr>
              <a:t>Common types: performance, security, usability, etc.</a:t>
            </a: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25995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1280985822"/>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tc>
                <a:tc>
                  <a:txBody>
                    <a:bodyPr/>
                    <a:lstStyle/>
                    <a:p>
                      <a:pPr algn="ctr"/>
                      <a:r>
                        <a:rPr lang="en-US" dirty="0"/>
                        <a:t>Software engineering</a:t>
                      </a:r>
                    </a:p>
                  </a:txBody>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tc>
                <a:tc>
                  <a:txBody>
                    <a:bodyPr/>
                    <a:lstStyle/>
                    <a:p>
                      <a:r>
                        <a:rPr lang="en-US" dirty="0"/>
                        <a:t>Confirms that the software conforms to its specifications (i.e. requirements.)</a:t>
                      </a:r>
                    </a:p>
                  </a:txBody>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tc>
                <a:tc>
                  <a:txBody>
                    <a:bodyPr/>
                    <a:lstStyle/>
                    <a:p>
                      <a:r>
                        <a:rPr lang="en-US" dirty="0"/>
                        <a:t>Confirms that the software actually meets the customer’s needs.</a:t>
                      </a:r>
                    </a:p>
                  </a:txBody>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20437</TotalTime>
  <Words>4754</Words>
  <Application>Microsoft Office PowerPoint</Application>
  <PresentationFormat>Custom</PresentationFormat>
  <Paragraphs>418</Paragraphs>
  <Slides>29</Slides>
  <Notes>28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Calibri</vt:lpstr>
      <vt:lpstr>Century Gothic</vt:lpstr>
      <vt:lpstr>Menlo</vt:lpstr>
      <vt:lpstr>Monaco</vt:lpstr>
      <vt:lpstr>Presentations (Wide Screen)</vt:lpstr>
      <vt:lpstr>Software Testing: Introduction</vt:lpstr>
      <vt:lpstr>License, Citation and Acknowledgements</vt:lpstr>
      <vt:lpstr>Software Testing - Outline</vt:lpstr>
      <vt:lpstr>Audiences for this presentation</vt:lpstr>
      <vt:lpstr>Testing types and terminology</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vt:lpstr>
      <vt:lpstr>Python Example</vt:lpstr>
      <vt:lpstr>CMake Example</vt:lpstr>
      <vt:lpstr>Going Further</vt:lpstr>
      <vt:lpstr>How do we determine what other tests are needed?</vt:lpstr>
      <vt:lpstr>Checking coverage Example</vt:lpstr>
      <vt:lpstr>Graphical View of Gcov Output and Tutorials for Code Coverage </vt:lpstr>
      <vt:lpstr>Hello Numerical World Example (heat equation)</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303</cp:revision>
  <cp:lastPrinted>2017-11-02T18:35:01Z</cp:lastPrinted>
  <dcterms:created xsi:type="dcterms:W3CDTF">2018-11-06T17:28:56Z</dcterms:created>
  <dcterms:modified xsi:type="dcterms:W3CDTF">2022-03-25T21:03:38Z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